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4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Aprendizagem Mão na massa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Leite Psicodélico </a:t>
          </a:r>
          <a:endParaRPr lang="pt-B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Everton Luiz de Paula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A78941-0EF7-4A75-84C4-585B98A4CF7D}" type="presOf" srcId="{71500460-EECA-4927-ABBF-3B270C1248BC}" destId="{563E5D8D-FBD5-434D-A73D-96357F1394AF}" srcOrd="0" destOrd="0" presId="urn:microsoft.com/office/officeart/2005/8/layout/process1"/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94C8006B-4857-4785-8344-5B13DE3864C5}" type="presOf" srcId="{C7FEC0C8-0691-4BC3-8CFC-4C7EE633C914}" destId="{0DABD55B-092E-45EF-9E1C-3E1D40C086ED}" srcOrd="1" destOrd="0" presId="urn:microsoft.com/office/officeart/2005/8/layout/process1"/>
    <dgm:cxn modelId="{9150038E-5B38-4B77-B494-4B5E4B9ACEFA}" type="presOf" srcId="{E00E50DC-8AF2-4AB9-8668-C6F09CB7FC86}" destId="{352C245E-E585-4334-BAE5-831F6BE9F3BF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793D2D7C-8260-4F8C-964F-32B2BAF4B556}" type="presOf" srcId="{C7FEC0C8-0691-4BC3-8CFC-4C7EE633C914}" destId="{9D83345F-1BD9-4DCF-B502-CF5DFF0A8AD6}" srcOrd="0" destOrd="0" presId="urn:microsoft.com/office/officeart/2005/8/layout/process1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6FACC0CB-BADD-4808-AFB1-C6C9F3CFB3E3}" type="presOf" srcId="{121AA7EB-C000-4338-860F-BF779459D97E}" destId="{11E4A7C4-F006-4378-8FF5-0618700DECC9}" srcOrd="0" destOrd="0" presId="urn:microsoft.com/office/officeart/2005/8/layout/process1"/>
    <dgm:cxn modelId="{8DB7B3FA-4547-4AF8-AD12-F8E59027DD7D}" type="presOf" srcId="{327BEAF4-D69B-4BD2-8EFE-BB2A4CD9E618}" destId="{7A91BBEF-F619-4448-ABCF-46B36E24EC93}" srcOrd="0" destOrd="0" presId="urn:microsoft.com/office/officeart/2005/8/layout/process1"/>
    <dgm:cxn modelId="{9CBA6B9B-868C-4217-B555-3BC422C2F755}" type="presOf" srcId="{85AE706D-81E1-49BB-92A4-17A71616C0B4}" destId="{675C3B44-403F-43CB-8223-A59948C7992F}" srcOrd="0" destOrd="0" presId="urn:microsoft.com/office/officeart/2005/8/layout/process1"/>
    <dgm:cxn modelId="{76FE38D0-4379-4F21-840A-C27F71C87296}" type="presOf" srcId="{E00E50DC-8AF2-4AB9-8668-C6F09CB7FC86}" destId="{7E3277C3-59C7-4BD7-A4C2-7DAD45E0366F}" srcOrd="1" destOrd="0" presId="urn:microsoft.com/office/officeart/2005/8/layout/process1"/>
    <dgm:cxn modelId="{32502824-598A-4BEB-92D0-C1DC8BA9347B}" type="presParOf" srcId="{675C3B44-403F-43CB-8223-A59948C7992F}" destId="{11E4A7C4-F006-4378-8FF5-0618700DECC9}" srcOrd="0" destOrd="0" presId="urn:microsoft.com/office/officeart/2005/8/layout/process1"/>
    <dgm:cxn modelId="{769A70DD-D7F0-4B81-8850-80A349534B4F}" type="presParOf" srcId="{675C3B44-403F-43CB-8223-A59948C7992F}" destId="{352C245E-E585-4334-BAE5-831F6BE9F3BF}" srcOrd="1" destOrd="0" presId="urn:microsoft.com/office/officeart/2005/8/layout/process1"/>
    <dgm:cxn modelId="{89F6B064-B30C-4FA4-B108-44C3722EAC2B}" type="presParOf" srcId="{352C245E-E585-4334-BAE5-831F6BE9F3BF}" destId="{7E3277C3-59C7-4BD7-A4C2-7DAD45E0366F}" srcOrd="0" destOrd="0" presId="urn:microsoft.com/office/officeart/2005/8/layout/process1"/>
    <dgm:cxn modelId="{B1A2441D-A1D2-46A3-ADF6-9278197F8E82}" type="presParOf" srcId="{675C3B44-403F-43CB-8223-A59948C7992F}" destId="{563E5D8D-FBD5-434D-A73D-96357F1394AF}" srcOrd="2" destOrd="0" presId="urn:microsoft.com/office/officeart/2005/8/layout/process1"/>
    <dgm:cxn modelId="{F70406A7-3D4E-4375-9547-3F0EF59CB9C7}" type="presParOf" srcId="{675C3B44-403F-43CB-8223-A59948C7992F}" destId="{9D83345F-1BD9-4DCF-B502-CF5DFF0A8AD6}" srcOrd="3" destOrd="0" presId="urn:microsoft.com/office/officeart/2005/8/layout/process1"/>
    <dgm:cxn modelId="{79AFDAD2-7A55-4914-BCEA-B917B9E2D398}" type="presParOf" srcId="{9D83345F-1BD9-4DCF-B502-CF5DFF0A8AD6}" destId="{0DABD55B-092E-45EF-9E1C-3E1D40C086ED}" srcOrd="0" destOrd="0" presId="urn:microsoft.com/office/officeart/2005/8/layout/process1"/>
    <dgm:cxn modelId="{CA42DBA5-5519-4CB6-A344-1D22DB8A48A5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764" y="2001271"/>
          <a:ext cx="1865271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Aprendizagem Mão na massa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43" y="2034050"/>
        <a:ext cx="1799713" cy="1053605"/>
      </dsp:txXfrm>
    </dsp:sp>
    <dsp:sp modelId="{352C245E-E585-4334-BAE5-831F6BE9F3BF}">
      <dsp:nvSpPr>
        <dsp:cNvPr id="0" name=""/>
        <dsp:cNvSpPr/>
      </dsp:nvSpPr>
      <dsp:spPr>
        <a:xfrm>
          <a:off x="2052563" y="2329559"/>
          <a:ext cx="395437" cy="46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2563" y="2422076"/>
        <a:ext cx="276806" cy="277553"/>
      </dsp:txXfrm>
    </dsp:sp>
    <dsp:sp modelId="{563E5D8D-FBD5-434D-A73D-96357F1394AF}">
      <dsp:nvSpPr>
        <dsp:cNvPr id="0" name=""/>
        <dsp:cNvSpPr/>
      </dsp:nvSpPr>
      <dsp:spPr>
        <a:xfrm>
          <a:off x="2612145" y="2001271"/>
          <a:ext cx="2973299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Leite Psicodélico </a:t>
          </a:r>
          <a:endParaRPr lang="pt-B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4924" y="2034050"/>
        <a:ext cx="2907741" cy="1053605"/>
      </dsp:txXfrm>
    </dsp:sp>
    <dsp:sp modelId="{9D83345F-1BD9-4DCF-B502-CF5DFF0A8AD6}">
      <dsp:nvSpPr>
        <dsp:cNvPr id="0" name=""/>
        <dsp:cNvSpPr/>
      </dsp:nvSpPr>
      <dsp:spPr>
        <a:xfrm>
          <a:off x="5771971" y="2329559"/>
          <a:ext cx="395437" cy="46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1971" y="2422076"/>
        <a:ext cx="276806" cy="277553"/>
      </dsp:txXfrm>
    </dsp:sp>
    <dsp:sp modelId="{7A91BBEF-F619-4448-ABCF-46B36E24EC93}">
      <dsp:nvSpPr>
        <dsp:cNvPr id="0" name=""/>
        <dsp:cNvSpPr/>
      </dsp:nvSpPr>
      <dsp:spPr>
        <a:xfrm>
          <a:off x="6331553" y="2001271"/>
          <a:ext cx="1865271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Everton Luiz de Paula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4332" y="2034050"/>
        <a:ext cx="1799713" cy="105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6583C-F973-4DB3-B7F5-E979F4D07C65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5E3F4-E46E-41AC-B84F-2B8398353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54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6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83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5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6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5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5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16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93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56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6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75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DB2F-640E-4257-8162-314CA2EA2024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017A-7090-4FB2-8FA3-440DDFB9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834667"/>
            <a:ext cx="8446650" cy="2053772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87861" y="856382"/>
            <a:ext cx="82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sz="2400" b="1" dirty="0"/>
              <a:t>Inclusão digital e aplicações pedagógicas: </a:t>
            </a:r>
            <a:r>
              <a:rPr lang="pt-PT" sz="2400" b="1" dirty="0" smtClean="0"/>
              <a:t>contribuições          para </a:t>
            </a:r>
            <a:r>
              <a:rPr lang="pt-PT" sz="2400" b="1" dirty="0"/>
              <a:t>melhoria da qualidade da educação básica</a:t>
            </a:r>
            <a:endParaRPr sz="2400" b="1" dirty="0"/>
          </a:p>
        </p:txBody>
      </p:sp>
      <p:sp>
        <p:nvSpPr>
          <p:cNvPr id="62" name="Google Shape;62;p15"/>
          <p:cNvSpPr/>
          <p:nvPr/>
        </p:nvSpPr>
        <p:spPr>
          <a:xfrm>
            <a:off x="3515194" y="6666162"/>
            <a:ext cx="12335" cy="13356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6" y="2620963"/>
            <a:ext cx="1149383" cy="929183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781046"/>
            <a:ext cx="1413268" cy="1043324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90" y="1950815"/>
            <a:ext cx="1165523" cy="950703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367909"/>
            <a:ext cx="1380178" cy="1362936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1" y="2568443"/>
            <a:ext cx="561249" cy="1826007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8" y="2824370"/>
            <a:ext cx="561249" cy="1826007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3" y="2811489"/>
            <a:ext cx="561249" cy="1328732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3348149"/>
            <a:ext cx="338534" cy="125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3587566"/>
            <a:ext cx="338534" cy="125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3606860"/>
            <a:ext cx="338534" cy="125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0101499"/>
              </p:ext>
            </p:extLst>
          </p:nvPr>
        </p:nvGraphicFramePr>
        <p:xfrm>
          <a:off x="490074" y="2811488"/>
          <a:ext cx="8197590" cy="512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4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0"/>
            <a:ext cx="9144000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2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04" y="188640"/>
            <a:ext cx="5904656" cy="1470025"/>
          </a:xfrm>
        </p:spPr>
        <p:txBody>
          <a:bodyPr/>
          <a:lstStyle/>
          <a:p>
            <a:r>
              <a:rPr lang="pt-BR" b="1" dirty="0" smtClean="0"/>
              <a:t>Leite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4752528" cy="175260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O leite apresenta-se praticamente indissociável da alimentação humana desde o nascimento. </a:t>
            </a:r>
            <a:r>
              <a:rPr lang="pt-BR" sz="2400" b="1" dirty="0">
                <a:solidFill>
                  <a:schemeClr val="tx1"/>
                </a:solidFill>
              </a:rPr>
              <a:t>  </a:t>
            </a:r>
            <a:r>
              <a:rPr lang="pt-BR" sz="2400" dirty="0">
                <a:solidFill>
                  <a:schemeClr val="tx1"/>
                </a:solidFill>
              </a:rPr>
              <a:t>    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O </a:t>
            </a:r>
            <a:r>
              <a:rPr lang="pt-BR" sz="2400" dirty="0">
                <a:solidFill>
                  <a:schemeClr val="tx1"/>
                </a:solidFill>
              </a:rPr>
              <a:t>leite bovino é um fluido complexo que contém água, lipídeos, proteínas, carboidratos e sais minerais. O conhecimento dessa composição química é determinante na definição da qualidade nutricional e adequação para processamento e consumo humano. </a:t>
            </a:r>
          </a:p>
        </p:txBody>
      </p:sp>
      <p:pic>
        <p:nvPicPr>
          <p:cNvPr id="4098" name="Picture 2" descr="Ver a imagem de ori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08022"/>
            <a:ext cx="4197579" cy="23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5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4" y="833960"/>
            <a:ext cx="8638084" cy="50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2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1943" y="13542"/>
            <a:ext cx="5904656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Água 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0" y="1196752"/>
            <a:ext cx="4320480" cy="175260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rgbClr val="0070C0"/>
                </a:solidFill>
              </a:rPr>
              <a:t>É o constituinte quantitativamente mais importante. Isso faz com que o leite apresente propriedades físicas semelhantes às da água, sendo que essas são modificadas pela concentração de solutos e pelo estado de dispersão dos </a:t>
            </a:r>
            <a:r>
              <a:rPr lang="pt-BR" sz="2400" dirty="0" smtClean="0">
                <a:solidFill>
                  <a:srgbClr val="0070C0"/>
                </a:solidFill>
              </a:rPr>
              <a:t>outros componentes.</a:t>
            </a:r>
          </a:p>
          <a:p>
            <a:pPr algn="just"/>
            <a:endParaRPr lang="pt-BR" sz="2400" dirty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70C0"/>
                </a:solidFill>
              </a:rPr>
              <a:t>A </a:t>
            </a:r>
            <a:r>
              <a:rPr lang="pt-BR" sz="2400" dirty="0">
                <a:solidFill>
                  <a:srgbClr val="0070C0"/>
                </a:solidFill>
              </a:rPr>
              <a:t>água pode ser encontrada livre ou ligada quimicamente a outros componentes como proteínas, lactose e substâncias minerais. </a:t>
            </a:r>
          </a:p>
        </p:txBody>
      </p:sp>
      <p:pic>
        <p:nvPicPr>
          <p:cNvPr id="7170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044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04" y="188640"/>
            <a:ext cx="5904656" cy="1470025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Gorduras  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496" y="1412776"/>
            <a:ext cx="4752528" cy="175260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A gordura está presente no leite na forma de gotículas ou glóbulos contendo, principalmente, triglicerídeos, formando uma mistura complexa. </a:t>
            </a:r>
          </a:p>
          <a:p>
            <a:pPr algn="just"/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A gordura do leite é a principal fonte de lipídeos para um mamífero neonato para acumular reserva adiposa nos primeiros meses de vida.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A maioria dos mamíferos nascem com pouca reserva corporal de gordura para proteção térmica e fonte de energia. 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órmula estrutural geral de um triacilglicerí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39" y="188640"/>
            <a:ext cx="3062089" cy="28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 a imagem de orig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38387" r="73844" b="40052"/>
          <a:stretch/>
        </p:blipFill>
        <p:spPr bwMode="auto">
          <a:xfrm>
            <a:off x="5724128" y="3717032"/>
            <a:ext cx="2986145" cy="19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59832" y="0"/>
            <a:ext cx="5904656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Proteínas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3968" y="1340768"/>
            <a:ext cx="4752528" cy="1752600"/>
          </a:xfrm>
        </p:spPr>
        <p:txBody>
          <a:bodyPr>
            <a:noAutofit/>
          </a:bodyPr>
          <a:lstStyle/>
          <a:p>
            <a:pPr algn="just"/>
            <a:r>
              <a:rPr lang="pt-BR" sz="2100" dirty="0" smtClean="0">
                <a:solidFill>
                  <a:srgbClr val="00B050"/>
                </a:solidFill>
              </a:rPr>
              <a:t>O leite bovino contém vários compostos que possuem nitrogênio em sua composição, dos quais 95% ocorrem como proteínas. São encontradas no leite: </a:t>
            </a:r>
          </a:p>
          <a:p>
            <a:pPr algn="just"/>
            <a:r>
              <a:rPr lang="pt-BR" sz="2100" b="1" dirty="0" smtClean="0">
                <a:solidFill>
                  <a:srgbClr val="00B050"/>
                </a:solidFill>
              </a:rPr>
              <a:t>Globulina</a:t>
            </a:r>
            <a:r>
              <a:rPr lang="pt-BR" sz="2100" dirty="0" smtClean="0">
                <a:solidFill>
                  <a:srgbClr val="00B050"/>
                </a:solidFill>
              </a:rPr>
              <a:t> cuja principal função é proteger anticorpos em nosso organismo;</a:t>
            </a:r>
          </a:p>
          <a:p>
            <a:pPr algn="just"/>
            <a:r>
              <a:rPr lang="pt-BR" sz="2100" b="1" dirty="0" smtClean="0">
                <a:solidFill>
                  <a:srgbClr val="00B050"/>
                </a:solidFill>
              </a:rPr>
              <a:t>Albumina</a:t>
            </a:r>
            <a:r>
              <a:rPr lang="pt-BR" sz="2100" dirty="0" smtClean="0">
                <a:solidFill>
                  <a:srgbClr val="00B050"/>
                </a:solidFill>
              </a:rPr>
              <a:t> cuja função é auxiliar no transporte de diversas substâncias na corrente sanguínea; </a:t>
            </a:r>
          </a:p>
          <a:p>
            <a:pPr algn="just"/>
            <a:r>
              <a:rPr lang="pt-BR" sz="2100" b="1" dirty="0" smtClean="0">
                <a:solidFill>
                  <a:srgbClr val="00B050"/>
                </a:solidFill>
              </a:rPr>
              <a:t>Caseína</a:t>
            </a:r>
            <a:r>
              <a:rPr lang="pt-BR" sz="2100" dirty="0" smtClean="0">
                <a:solidFill>
                  <a:srgbClr val="00B050"/>
                </a:solidFill>
              </a:rPr>
              <a:t> possui uma grande variedade de aminoácidos e auxilia no desenvolvimento de massa muscular.</a:t>
            </a:r>
          </a:p>
          <a:p>
            <a:pPr algn="just"/>
            <a:r>
              <a:rPr lang="pt-BR" sz="2100" b="1" dirty="0" smtClean="0">
                <a:solidFill>
                  <a:srgbClr val="00B050"/>
                </a:solidFill>
              </a:rPr>
              <a:t>Enzimas </a:t>
            </a:r>
            <a:r>
              <a:rPr lang="pt-BR" sz="2100" dirty="0" smtClean="0">
                <a:solidFill>
                  <a:srgbClr val="00B050"/>
                </a:solidFill>
              </a:rPr>
              <a:t>cuja função é catalisar (acelerar) reações metabólicas. </a:t>
            </a:r>
            <a:endParaRPr lang="pt-BR" sz="2100" b="1" dirty="0" smtClean="0">
              <a:solidFill>
                <a:srgbClr val="00B050"/>
              </a:solidFill>
            </a:endParaRPr>
          </a:p>
          <a:p>
            <a:pPr algn="just"/>
            <a:endParaRPr lang="pt-BR" sz="2100" dirty="0" smtClean="0">
              <a:solidFill>
                <a:srgbClr val="00B050"/>
              </a:solidFill>
            </a:endParaRPr>
          </a:p>
        </p:txBody>
      </p:sp>
      <p:pic>
        <p:nvPicPr>
          <p:cNvPr id="1028" name="Picture 4" descr="https://th.bing.com/th/id/R.c525584ad2da6bcd608f5fc8b55deaa0?rik=yES%2fEP8%2fzdPElw&amp;riu=http%3a%2f%2fbestanimations.com%2fScience%2fBiology%2fprotein-animation-9.gif&amp;ehk=EbrGP5gSGDvPvBLI%2b2Terdebih5kOqBaNliSg%2fCY65A%3d&amp;risl=&amp;pid=ImgRaw&amp;r=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" y="1485900"/>
            <a:ext cx="3865612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8" y="0"/>
            <a:ext cx="5904656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Carboidratos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496" y="1340768"/>
            <a:ext cx="8964488" cy="1752600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C00000"/>
                </a:solidFill>
              </a:rPr>
              <a:t>O carboidrato no leite é a lactose, que é originada pela união de dois monossacarídeos diferentes (glicose e galactose). A lactose é o componente sólido em maior quantidade do leite. Em um quilograma de leite, existem, em média, 46 gramas de lactose.</a:t>
            </a:r>
          </a:p>
        </p:txBody>
      </p:sp>
      <p:pic>
        <p:nvPicPr>
          <p:cNvPr id="3074" name="Picture 2" descr="http://www.fcfar.unesp.br/alimentos/bioquimica/imagens/formacao_lact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0967"/>
            <a:ext cx="9060801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8" y="0"/>
            <a:ext cx="5904656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6600CC"/>
                </a:solidFill>
              </a:rPr>
              <a:t>Sais minerais </a:t>
            </a:r>
            <a:endParaRPr lang="pt-BR" b="1" dirty="0">
              <a:solidFill>
                <a:srgbClr val="6600CC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496" y="1460376"/>
            <a:ext cx="3816424" cy="1752600"/>
          </a:xfrm>
        </p:spPr>
        <p:txBody>
          <a:bodyPr>
            <a:noAutofit/>
          </a:bodyPr>
          <a:lstStyle/>
          <a:p>
            <a:pPr algn="just"/>
            <a:r>
              <a:rPr lang="pt-BR" sz="2100" dirty="0" smtClean="0">
                <a:solidFill>
                  <a:srgbClr val="6600CC"/>
                </a:solidFill>
              </a:rPr>
              <a:t>O leite contém quantidades significativas de fósforo, potássio, sódio, cálcio e magnésio.</a:t>
            </a:r>
          </a:p>
          <a:p>
            <a:pPr algn="just"/>
            <a:endParaRPr lang="pt-BR" sz="2100" dirty="0" smtClean="0">
              <a:solidFill>
                <a:srgbClr val="6600CC"/>
              </a:solidFill>
            </a:endParaRPr>
          </a:p>
          <a:p>
            <a:pPr algn="just"/>
            <a:r>
              <a:rPr lang="pt-BR" sz="2100" b="1" dirty="0" smtClean="0">
                <a:solidFill>
                  <a:srgbClr val="6600CC"/>
                </a:solidFill>
              </a:rPr>
              <a:t>Fósforo (P): </a:t>
            </a:r>
            <a:r>
              <a:rPr lang="pt-BR" sz="2100" dirty="0" smtClean="0">
                <a:solidFill>
                  <a:srgbClr val="6600CC"/>
                </a:solidFill>
              </a:rPr>
              <a:t>participa da absorção de glicose;</a:t>
            </a:r>
          </a:p>
          <a:p>
            <a:pPr algn="just"/>
            <a:r>
              <a:rPr lang="pt-BR" sz="2100" b="1" dirty="0" smtClean="0">
                <a:solidFill>
                  <a:srgbClr val="6600CC"/>
                </a:solidFill>
              </a:rPr>
              <a:t>Sódio (Na): </a:t>
            </a:r>
            <a:r>
              <a:rPr lang="pt-BR" sz="2100" dirty="0" smtClean="0">
                <a:solidFill>
                  <a:srgbClr val="6600CC"/>
                </a:solidFill>
              </a:rPr>
              <a:t>participa da regulação dos líquidos corporais;</a:t>
            </a:r>
          </a:p>
          <a:p>
            <a:pPr algn="just"/>
            <a:r>
              <a:rPr lang="pt-BR" sz="2100" b="1" dirty="0" smtClean="0">
                <a:solidFill>
                  <a:srgbClr val="6600CC"/>
                </a:solidFill>
              </a:rPr>
              <a:t>Potássio (K): </a:t>
            </a:r>
            <a:r>
              <a:rPr lang="pt-BR" sz="2100" dirty="0" smtClean="0">
                <a:solidFill>
                  <a:srgbClr val="6600CC"/>
                </a:solidFill>
              </a:rPr>
              <a:t>participa da contração muscular;</a:t>
            </a:r>
          </a:p>
          <a:p>
            <a:pPr algn="just"/>
            <a:r>
              <a:rPr lang="pt-BR" sz="2100" b="1" dirty="0" smtClean="0">
                <a:solidFill>
                  <a:srgbClr val="6600CC"/>
                </a:solidFill>
              </a:rPr>
              <a:t>Cálcio (Ca): </a:t>
            </a:r>
            <a:r>
              <a:rPr lang="pt-BR" sz="2100" dirty="0" smtClean="0">
                <a:solidFill>
                  <a:srgbClr val="6600CC"/>
                </a:solidFill>
              </a:rPr>
              <a:t>participa da formação de ossos e dentes;</a:t>
            </a:r>
          </a:p>
          <a:p>
            <a:pPr algn="just"/>
            <a:r>
              <a:rPr lang="pt-BR" sz="2100" b="1" dirty="0" smtClean="0">
                <a:solidFill>
                  <a:srgbClr val="6600CC"/>
                </a:solidFill>
              </a:rPr>
              <a:t>Magnésio (Mg): </a:t>
            </a:r>
            <a:r>
              <a:rPr lang="pt-BR" sz="2100" dirty="0" smtClean="0">
                <a:solidFill>
                  <a:srgbClr val="6600CC"/>
                </a:solidFill>
              </a:rPr>
              <a:t>auxilia na ação das enzimas.</a:t>
            </a:r>
          </a:p>
        </p:txBody>
      </p:sp>
      <p:pic>
        <p:nvPicPr>
          <p:cNvPr id="2050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62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20071" y="0"/>
            <a:ext cx="3905789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CC6600"/>
                </a:solidFill>
              </a:rPr>
              <a:t>Vitaminas e pigmentos</a:t>
            </a:r>
            <a:endParaRPr lang="pt-BR" b="1" dirty="0">
              <a:solidFill>
                <a:srgbClr val="CC66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20072" y="1748408"/>
            <a:ext cx="3816424" cy="1752600"/>
          </a:xfrm>
        </p:spPr>
        <p:txBody>
          <a:bodyPr>
            <a:noAutofit/>
          </a:bodyPr>
          <a:lstStyle/>
          <a:p>
            <a:pPr algn="just"/>
            <a:r>
              <a:rPr lang="pt-BR" sz="2100" dirty="0" smtClean="0">
                <a:solidFill>
                  <a:srgbClr val="CC6600"/>
                </a:solidFill>
              </a:rPr>
              <a:t>No leite estão presentes todas as vitaminas (A, complexo B, C, D, E </a:t>
            </a:r>
            <a:r>
              <a:rPr lang="pt-BR" sz="2100" dirty="0" err="1" smtClean="0">
                <a:solidFill>
                  <a:srgbClr val="CC6600"/>
                </a:solidFill>
              </a:rPr>
              <a:t>e</a:t>
            </a:r>
            <a:r>
              <a:rPr lang="pt-BR" sz="2100" dirty="0" smtClean="0">
                <a:solidFill>
                  <a:srgbClr val="CC6600"/>
                </a:solidFill>
              </a:rPr>
              <a:t> K), mas a quantidade delas não é tão relevante, já que, em um quilograma de leite, temos menos de um grama de vitaminas.</a:t>
            </a:r>
          </a:p>
          <a:p>
            <a:pPr algn="just"/>
            <a:endParaRPr lang="pt-BR" sz="2100" dirty="0">
              <a:solidFill>
                <a:srgbClr val="CC6600"/>
              </a:solidFill>
            </a:endParaRPr>
          </a:p>
          <a:p>
            <a:pPr algn="just"/>
            <a:r>
              <a:rPr lang="pt-BR" sz="2100" dirty="0" smtClean="0">
                <a:solidFill>
                  <a:srgbClr val="CC6600"/>
                </a:solidFill>
              </a:rPr>
              <a:t>O principal pigmento presente no leite é o caroteno, que pode chegar a conferir coloração amarelada ao leite.</a:t>
            </a:r>
          </a:p>
        </p:txBody>
      </p:sp>
      <p:pic>
        <p:nvPicPr>
          <p:cNvPr id="3074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4162313" cy="41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63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417</Words>
  <Application>Microsoft Office PowerPoint</Application>
  <PresentationFormat>Apresentação na tela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Inclusão digital e aplicações pedagógicas: contribuições          para melhoria da qualidade da educação básica</vt:lpstr>
      <vt:lpstr>Leite </vt:lpstr>
      <vt:lpstr>Apresentação do PowerPoint</vt:lpstr>
      <vt:lpstr>Água  </vt:lpstr>
      <vt:lpstr>Gorduras  </vt:lpstr>
      <vt:lpstr>Proteínas </vt:lpstr>
      <vt:lpstr>Carboidratos</vt:lpstr>
      <vt:lpstr>Sais minerais </vt:lpstr>
      <vt:lpstr>Vitaminas e pigmentos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Leite</dc:title>
  <dc:creator>XXXXX</dc:creator>
  <cp:lastModifiedBy>User</cp:lastModifiedBy>
  <cp:revision>9</cp:revision>
  <dcterms:created xsi:type="dcterms:W3CDTF">2021-12-09T14:41:15Z</dcterms:created>
  <dcterms:modified xsi:type="dcterms:W3CDTF">2022-03-31T22:58:07Z</dcterms:modified>
</cp:coreProperties>
</file>